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39"/>
  </p:notesMasterIdLst>
  <p:handoutMasterIdLst>
    <p:handoutMasterId r:id="rId40"/>
  </p:handoutMasterIdLst>
  <p:sldIdLst>
    <p:sldId id="302" r:id="rId2"/>
    <p:sldId id="292" r:id="rId3"/>
    <p:sldId id="304" r:id="rId4"/>
    <p:sldId id="298" r:id="rId5"/>
    <p:sldId id="320" r:id="rId6"/>
    <p:sldId id="325" r:id="rId7"/>
    <p:sldId id="326" r:id="rId8"/>
    <p:sldId id="328" r:id="rId9"/>
    <p:sldId id="290" r:id="rId10"/>
    <p:sldId id="341" r:id="rId11"/>
    <p:sldId id="321" r:id="rId12"/>
    <p:sldId id="339" r:id="rId13"/>
    <p:sldId id="340" r:id="rId14"/>
    <p:sldId id="344" r:id="rId15"/>
    <p:sldId id="342" r:id="rId16"/>
    <p:sldId id="327" r:id="rId17"/>
    <p:sldId id="345" r:id="rId18"/>
    <p:sldId id="322" r:id="rId19"/>
    <p:sldId id="347" r:id="rId20"/>
    <p:sldId id="351" r:id="rId21"/>
    <p:sldId id="353" r:id="rId22"/>
    <p:sldId id="350" r:id="rId23"/>
    <p:sldId id="352" r:id="rId24"/>
    <p:sldId id="348" r:id="rId25"/>
    <p:sldId id="349" r:id="rId26"/>
    <p:sldId id="323" r:id="rId27"/>
    <p:sldId id="343" r:id="rId28"/>
    <p:sldId id="332" r:id="rId29"/>
    <p:sldId id="334" r:id="rId30"/>
    <p:sldId id="329" r:id="rId31"/>
    <p:sldId id="335" r:id="rId32"/>
    <p:sldId id="330" r:id="rId33"/>
    <p:sldId id="336" r:id="rId34"/>
    <p:sldId id="331" r:id="rId35"/>
    <p:sldId id="337" r:id="rId36"/>
    <p:sldId id="355" r:id="rId37"/>
    <p:sldId id="354" r:id="rId3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393"/>
    <a:srgbClr val="B2B2B2"/>
    <a:srgbClr val="828383"/>
    <a:srgbClr val="666666"/>
    <a:srgbClr val="FAD8C5"/>
    <a:srgbClr val="FFAAE2"/>
    <a:srgbClr val="EFA8C0"/>
    <a:srgbClr val="CBF7A6"/>
    <a:srgbClr val="AEF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1E9DC-C964-7B4B-9F55-9AC551F6BAC4}" v="819" dt="2023-05-14T20:12:57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47"/>
  </p:normalViewPr>
  <p:slideViewPr>
    <p:cSldViewPr snapToGrid="0" snapToObjects="1">
      <p:cViewPr>
        <p:scale>
          <a:sx n="107" d="100"/>
          <a:sy n="107" d="100"/>
        </p:scale>
        <p:origin x="8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5/13/23</a:t>
            </a:fld>
            <a:endParaRPr lang="en-US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/>
          </a:p>
          <a:p>
            <a:r>
              <a:rPr lang="en-US"/>
              <a:t>Drag chart to placeholder or click icon to add chart</a:t>
            </a:r>
          </a:p>
          <a:p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and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87489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3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8893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Class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sociosqu</a:t>
            </a:r>
            <a:r>
              <a:rPr lang="en-US"/>
              <a:t> ad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torquent</a:t>
            </a:r>
            <a:r>
              <a:rPr lang="en-US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dui in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, in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magna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libero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. Integer a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ante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vitae dolor </a:t>
            </a:r>
            <a:r>
              <a:rPr lang="en-US" err="1"/>
              <a:t>euismod</a:t>
            </a:r>
            <a:r>
              <a:rPr lang="en-US"/>
              <a:t>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In </a:t>
            </a:r>
            <a:r>
              <a:rPr lang="en-US" err="1"/>
              <a:t>ornare</a:t>
            </a:r>
            <a:r>
              <a:rPr lang="en-US"/>
              <a:t> convallis </a:t>
            </a:r>
            <a:r>
              <a:rPr lang="en-US" err="1"/>
              <a:t>velit</a:t>
            </a:r>
            <a:r>
              <a:rPr lang="en-US"/>
              <a:t> vitae cursus. Integer </a:t>
            </a:r>
            <a:r>
              <a:rPr lang="en-US" err="1"/>
              <a:t>egestas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mi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r>
              <a:rPr lang="en-US" err="1"/>
              <a:t>Quisque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in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.</a:t>
            </a:r>
          </a:p>
          <a:p>
            <a:r>
              <a:rPr lang="en-US" err="1"/>
              <a:t>Donec</a:t>
            </a:r>
            <a:r>
              <a:rPr lang="en-US"/>
              <a:t> vitae </a:t>
            </a:r>
            <a:r>
              <a:rPr lang="en-US" err="1"/>
              <a:t>justo</a:t>
            </a:r>
            <a:r>
              <a:rPr lang="en-US"/>
              <a:t> et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ex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  <a:p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ac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  <a:p>
            <a:r>
              <a:rPr lang="en-US" err="1"/>
              <a:t>Duis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</a:t>
            </a:r>
          </a:p>
          <a:p>
            <a:r>
              <a:rPr lang="en-US"/>
              <a:t>Justo et neque odio facilisis turpis </a:t>
            </a:r>
            <a:r>
              <a:rPr lang="en-US" err="1"/>
              <a:t>sodales</a:t>
            </a:r>
            <a:r>
              <a:rPr lang="en-US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</a:t>
            </a:r>
          </a:p>
          <a:p>
            <a:pPr lvl="2"/>
            <a:r>
              <a:rPr lang="en-US"/>
              <a:t>Third level</a:t>
            </a:r>
          </a:p>
          <a:p>
            <a:pPr lvl="1"/>
            <a:r>
              <a:rPr lang="en-US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 text </a:t>
            </a:r>
          </a:p>
          <a:p>
            <a:pPr lvl="2"/>
            <a:r>
              <a:rPr lang="en-US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905" r:id="rId5"/>
    <p:sldLayoutId id="2147483895" r:id="rId6"/>
    <p:sldLayoutId id="2147483897" r:id="rId7"/>
    <p:sldLayoutId id="2147483907" r:id="rId8"/>
    <p:sldLayoutId id="2147483898" r:id="rId9"/>
    <p:sldLayoutId id="2147483900" r:id="rId10"/>
    <p:sldLayoutId id="2147483906" r:id="rId11"/>
    <p:sldLayoutId id="2147483902" r:id="rId12"/>
    <p:sldLayoutId id="2147483904" r:id="rId13"/>
    <p:sldLayoutId id="2147483922" r:id="rId14"/>
    <p:sldLayoutId id="2147483923" r:id="rId15"/>
    <p:sldLayoutId id="214748392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69839" y="3727673"/>
            <a:ext cx="6638544" cy="1527234"/>
          </a:xfrm>
        </p:spPr>
        <p:txBody>
          <a:bodyPr vert="horz" lIns="0" tIns="45720" rIns="91440" bIns="45720" rtlCol="0" anchor="ctr">
            <a:noAutofit/>
          </a:bodyPr>
          <a:lstStyle/>
          <a:p>
            <a:pPr marL="342900" indent="-342900">
              <a:buAutoNum type="arabicPeriod"/>
            </a:pPr>
            <a:r>
              <a:rPr lang="en-US" sz="1800" b="1"/>
              <a:t>Team Members: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>
                <a:ea typeface="+mj-lt"/>
                <a:cs typeface="+mj-lt"/>
              </a:rPr>
              <a:t>Rahul Yadav (</a:t>
            </a:r>
            <a:r>
              <a:rPr lang="en-US" sz="1800" err="1">
                <a:ea typeface="+mj-lt"/>
                <a:cs typeface="+mj-lt"/>
              </a:rPr>
              <a:t>rahulyad</a:t>
            </a:r>
            <a:r>
              <a:rPr lang="en-US" sz="1800">
                <a:ea typeface="+mj-lt"/>
                <a:cs typeface="+mj-lt"/>
              </a:rPr>
              <a:t>)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>
                <a:ea typeface="+mj-lt"/>
                <a:cs typeface="+mj-lt"/>
              </a:rPr>
              <a:t>Ankit Shaw (ashaw7)</a:t>
            </a:r>
            <a:endParaRPr lang="en-US"/>
          </a:p>
          <a:p>
            <a:pPr marL="342900" indent="-342900">
              <a:buAutoNum type="arabicPeriod"/>
            </a:pPr>
            <a:r>
              <a:rPr lang="en-US" sz="1800" err="1">
                <a:ea typeface="+mj-lt"/>
                <a:cs typeface="+mj-lt"/>
              </a:rPr>
              <a:t>Kajol</a:t>
            </a:r>
            <a:r>
              <a:rPr lang="en-US" sz="1800">
                <a:ea typeface="+mj-lt"/>
                <a:cs typeface="+mj-lt"/>
              </a:rPr>
              <a:t> (</a:t>
            </a:r>
            <a:r>
              <a:rPr lang="en-US" sz="1800" err="1">
                <a:ea typeface="+mj-lt"/>
                <a:cs typeface="+mj-lt"/>
              </a:rPr>
              <a:t>kajol</a:t>
            </a:r>
            <a:r>
              <a:rPr lang="en-US" sz="1800">
                <a:ea typeface="+mj-lt"/>
                <a:cs typeface="+mj-lt"/>
              </a:rPr>
              <a:t>)</a:t>
            </a:r>
            <a:endParaRPr lang="en-US"/>
          </a:p>
          <a:p>
            <a:pPr marL="342900" indent="-342900" algn="ctr">
              <a:buAutoNum type="arabicPeriod"/>
            </a:pPr>
            <a:endParaRPr lang="en-US" sz="1800">
              <a:cs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45810" y="2064268"/>
            <a:ext cx="6638544" cy="1176760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Babble-go</a:t>
            </a:r>
            <a:br>
              <a:rPr lang="en-US" sz="4000">
                <a:latin typeface="Arial"/>
                <a:cs typeface="Arial"/>
              </a:rPr>
            </a:br>
            <a:r>
              <a:rPr lang="en-US" sz="2000" b="0">
                <a:latin typeface="Arial"/>
                <a:cs typeface="Arial"/>
              </a:rPr>
              <a:t>Topic-Based Empathic Chatbot</a:t>
            </a:r>
            <a:endParaRPr lang="en-US" sz="2000" b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C78F9BDF-79C6-3B5C-1D38-0B59D830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43" y="1603093"/>
            <a:ext cx="1176761" cy="117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"/>
          <p:cNvSpPr txBox="1">
            <a:spLocks/>
          </p:cNvSpPr>
          <p:nvPr/>
        </p:nvSpPr>
        <p:spPr>
          <a:xfrm>
            <a:off x="566928" y="2185416"/>
            <a:ext cx="7281672" cy="1244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endParaRPr lang="en-US" sz="1800" spc="-50">
              <a:solidFill>
                <a:srgbClr val="828383"/>
              </a:solidFill>
            </a:endParaRPr>
          </a:p>
        </p:txBody>
      </p:sp>
      <p:sp>
        <p:nvSpPr>
          <p:cNvPr id="59" name="Title 4"/>
          <p:cNvSpPr txBox="1">
            <a:spLocks/>
          </p:cNvSpPr>
          <p:nvPr/>
        </p:nvSpPr>
        <p:spPr>
          <a:xfrm>
            <a:off x="569468" y="1131690"/>
            <a:ext cx="7833752" cy="7160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>
                <a:cs typeface="Arial"/>
              </a:rPr>
              <a:t>Standard Datasets for Empathic Bots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303CAB-2205-9A40-B9D0-643D4DB9F858}"/>
              </a:ext>
            </a:extLst>
          </p:cNvPr>
          <p:cNvSpPr/>
          <p:nvPr/>
        </p:nvSpPr>
        <p:spPr>
          <a:xfrm>
            <a:off x="467558" y="1779157"/>
            <a:ext cx="10909973" cy="30469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rgbClr val="005BBB"/>
              </a:buClr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 b="1" err="1">
                <a:ea typeface="+mn-lt"/>
                <a:cs typeface="+mn-lt"/>
              </a:rPr>
              <a:t>SimpleWiki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/>
              <a:t>is an online encyclopedia that provides a more accessible version of the content found on the regular English Wikipedia.</a:t>
            </a:r>
          </a:p>
          <a:p>
            <a:pPr>
              <a:buClr>
                <a:srgbClr val="005BBB"/>
              </a:buClr>
            </a:pPr>
            <a:endParaRPr lang="en-US" sz="2400">
              <a:cs typeface="Arial"/>
            </a:endParaRPr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/>
              <a:t>The </a:t>
            </a:r>
            <a:r>
              <a:rPr lang="en-US" sz="2400" b="1"/>
              <a:t>Persona-Chat</a:t>
            </a:r>
            <a:r>
              <a:rPr lang="en-US" sz="2400"/>
              <a:t> dataset is a collection of over 160,000 persona-based dialogues developed by Facebook AI Research. It is commonly used to train and evaluate chatbot models that aim to provide a more personalized and engaging user experience.</a:t>
            </a:r>
            <a:endParaRPr lang="en-US" sz="24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8700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992" y="3316927"/>
            <a:ext cx="6911475" cy="954586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System Architecture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6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2DE1F-CA22-C95B-9E6E-B384296BA312}"/>
              </a:ext>
            </a:extLst>
          </p:cNvPr>
          <p:cNvSpPr/>
          <p:nvPr/>
        </p:nvSpPr>
        <p:spPr>
          <a:xfrm>
            <a:off x="155835" y="1565972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User Query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04156-54A2-2DBF-6045-C8B3AABE6C67}"/>
              </a:ext>
            </a:extLst>
          </p:cNvPr>
          <p:cNvSpPr/>
          <p:nvPr/>
        </p:nvSpPr>
        <p:spPr>
          <a:xfrm>
            <a:off x="155835" y="3106127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Conversational Interface</a:t>
            </a:r>
            <a:endParaRPr lang="en-US" dirty="0"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0D2419-2D4F-9D23-941C-9C9580D92E2B}"/>
              </a:ext>
            </a:extLst>
          </p:cNvPr>
          <p:cNvSpPr/>
          <p:nvPr/>
        </p:nvSpPr>
        <p:spPr>
          <a:xfrm>
            <a:off x="2513902" y="2921152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Sentiment Detection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503464-9AE3-9B0B-EE1D-AD06CA92DE2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062448" y="2589388"/>
            <a:ext cx="0" cy="51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9B1068-416C-BD6B-A5D5-00B9339741BB}"/>
              </a:ext>
            </a:extLst>
          </p:cNvPr>
          <p:cNvSpPr/>
          <p:nvPr/>
        </p:nvSpPr>
        <p:spPr>
          <a:xfrm>
            <a:off x="1939635" y="1718194"/>
            <a:ext cx="600700" cy="36932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71118-F8A4-7519-484F-2C71E6C057D7}"/>
              </a:ext>
            </a:extLst>
          </p:cNvPr>
          <p:cNvSpPr/>
          <p:nvPr/>
        </p:nvSpPr>
        <p:spPr>
          <a:xfrm>
            <a:off x="2546286" y="4540255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cs typeface="Arial"/>
              </a:rPr>
              <a:t>Explicit or Implicit Feedback Extraction  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35CE9A4-A2BE-F303-D9A4-F11FFB355680}"/>
              </a:ext>
            </a:extLst>
          </p:cNvPr>
          <p:cNvSpPr/>
          <p:nvPr/>
        </p:nvSpPr>
        <p:spPr>
          <a:xfrm>
            <a:off x="4324135" y="1718193"/>
            <a:ext cx="498772" cy="3693255"/>
          </a:xfrm>
          <a:prstGeom prst="rightBrace">
            <a:avLst>
              <a:gd name="adj1" fmla="val 8333"/>
              <a:gd name="adj2" fmla="val 503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832462-5CA8-4A07-9F7B-98DBE3985441}"/>
              </a:ext>
            </a:extLst>
          </p:cNvPr>
          <p:cNvSpPr/>
          <p:nvPr/>
        </p:nvSpPr>
        <p:spPr>
          <a:xfrm>
            <a:off x="2565060" y="1597495"/>
            <a:ext cx="1724317" cy="76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Intent Identification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326C5F-D826-EC87-3209-F82951DC3132}"/>
              </a:ext>
            </a:extLst>
          </p:cNvPr>
          <p:cNvSpPr/>
          <p:nvPr/>
        </p:nvSpPr>
        <p:spPr>
          <a:xfrm>
            <a:off x="6767348" y="3811911"/>
            <a:ext cx="1337574" cy="636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IR Model</a:t>
            </a:r>
            <a:endParaRPr lang="en-US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4E8838FE-990B-5A53-6FBC-04EF341FD09E}"/>
              </a:ext>
            </a:extLst>
          </p:cNvPr>
          <p:cNvSpPr/>
          <p:nvPr/>
        </p:nvSpPr>
        <p:spPr>
          <a:xfrm>
            <a:off x="6732516" y="5104822"/>
            <a:ext cx="1407238" cy="1459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cs typeface="Arial"/>
              </a:rPr>
              <a:t>Knowledge Base (Elasticsearch)</a:t>
            </a:r>
            <a:endParaRPr lang="en-US">
              <a:cs typeface="Arial" panose="020B060402020202020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0B28DF-403E-B5E0-9944-0D59F9B69FA3}"/>
              </a:ext>
            </a:extLst>
          </p:cNvPr>
          <p:cNvSpPr/>
          <p:nvPr/>
        </p:nvSpPr>
        <p:spPr>
          <a:xfrm>
            <a:off x="6767348" y="2752795"/>
            <a:ext cx="1284590" cy="768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Chit Chat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Model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084ACEE-C856-E839-3F29-4F07A85F7C54}"/>
              </a:ext>
            </a:extLst>
          </p:cNvPr>
          <p:cNvSpPr/>
          <p:nvPr/>
        </p:nvSpPr>
        <p:spPr>
          <a:xfrm>
            <a:off x="8521688" y="2827979"/>
            <a:ext cx="1337574" cy="607808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</a:t>
            </a:r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724B02-D49E-3D26-D05C-ED949220777F}"/>
              </a:ext>
            </a:extLst>
          </p:cNvPr>
          <p:cNvSpPr/>
          <p:nvPr/>
        </p:nvSpPr>
        <p:spPr>
          <a:xfrm>
            <a:off x="4822907" y="3218898"/>
            <a:ext cx="1337574" cy="812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Dialog Manager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E3AFDBFD-221E-647C-9D0E-756494236A28}"/>
              </a:ext>
            </a:extLst>
          </p:cNvPr>
          <p:cNvSpPr/>
          <p:nvPr/>
        </p:nvSpPr>
        <p:spPr>
          <a:xfrm>
            <a:off x="6480427" y="3131883"/>
            <a:ext cx="240658" cy="10089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21F3B2-4A0F-E11C-B3C5-51913D1438B6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>
            <a:off x="7436135" y="4448710"/>
            <a:ext cx="0" cy="65611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F7A38F-863A-2CDB-13FE-11CC5D551FD6}"/>
              </a:ext>
            </a:extLst>
          </p:cNvPr>
          <p:cNvCxnSpPr>
            <a:cxnSpLocks/>
          </p:cNvCxnSpPr>
          <p:nvPr/>
        </p:nvCxnSpPr>
        <p:spPr>
          <a:xfrm>
            <a:off x="5770619" y="3617835"/>
            <a:ext cx="768388" cy="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35">
            <a:extLst>
              <a:ext uri="{FF2B5EF4-FFF2-40B4-BE49-F238E27FC236}">
                <a16:creationId xmlns:a16="http://schemas.microsoft.com/office/drawing/2014/main" id="{5ECDA13D-9D8A-953A-3E08-B5964FBBD6B1}"/>
              </a:ext>
            </a:extLst>
          </p:cNvPr>
          <p:cNvSpPr/>
          <p:nvPr/>
        </p:nvSpPr>
        <p:spPr>
          <a:xfrm>
            <a:off x="8574672" y="3777588"/>
            <a:ext cx="1337574" cy="726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Re-Ranking</a:t>
            </a:r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D0DED5-4BAE-5D40-ACB5-840889C53B28}"/>
              </a:ext>
            </a:extLst>
          </p:cNvPr>
          <p:cNvCxnSpPr>
            <a:cxnSpLocks/>
            <a:stCxn id="29" idx="3"/>
            <a:endCxn id="169" idx="1"/>
          </p:cNvCxnSpPr>
          <p:nvPr/>
        </p:nvCxnSpPr>
        <p:spPr>
          <a:xfrm>
            <a:off x="8104922" y="4130311"/>
            <a:ext cx="469750" cy="10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35">
            <a:extLst>
              <a:ext uri="{FF2B5EF4-FFF2-40B4-BE49-F238E27FC236}">
                <a16:creationId xmlns:a16="http://schemas.microsoft.com/office/drawing/2014/main" id="{3AA50662-FA72-4D41-BC83-D0D8AD4FB322}"/>
              </a:ext>
            </a:extLst>
          </p:cNvPr>
          <p:cNvSpPr/>
          <p:nvPr/>
        </p:nvSpPr>
        <p:spPr>
          <a:xfrm>
            <a:off x="10334510" y="3777587"/>
            <a:ext cx="1449947" cy="7264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Generation</a:t>
            </a:r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5195D4-F662-1741-B4EB-6E2AA2C6428F}"/>
              </a:ext>
            </a:extLst>
          </p:cNvPr>
          <p:cNvCxnSpPr>
            <a:stCxn id="169" idx="3"/>
            <a:endCxn id="64" idx="1"/>
          </p:cNvCxnSpPr>
          <p:nvPr/>
        </p:nvCxnSpPr>
        <p:spPr>
          <a:xfrm flipV="1">
            <a:off x="9912246" y="4140793"/>
            <a:ext cx="4222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12750-9B7E-9A4C-8DA1-E6EC4DEA2A5E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8051938" y="3131883"/>
            <a:ext cx="469750" cy="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7BB9834-A139-9845-A207-F5744EE0F354}"/>
              </a:ext>
            </a:extLst>
          </p:cNvPr>
          <p:cNvCxnSpPr>
            <a:stCxn id="64" idx="0"/>
            <a:endCxn id="37" idx="3"/>
          </p:cNvCxnSpPr>
          <p:nvPr/>
        </p:nvCxnSpPr>
        <p:spPr>
          <a:xfrm rot="16200000" flipV="1">
            <a:off x="10136521" y="2854624"/>
            <a:ext cx="645704" cy="12002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27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6980E4-CDB2-4741-9719-43D4C8CAD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BabbleGo</a:t>
            </a:r>
            <a:r>
              <a:rPr lang="en-US"/>
              <a:t> System Architecture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C147EF-FEFE-0345-9B3E-10571448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269" y="3042500"/>
            <a:ext cx="799341" cy="8153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F1BA98-0256-3246-B5E8-262B618F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269" y="2253055"/>
            <a:ext cx="804208" cy="6746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FE47C94-6CC8-B64C-B7F9-B73BEDE12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07" r="59785"/>
          <a:stretch/>
        </p:blipFill>
        <p:spPr>
          <a:xfrm>
            <a:off x="8829343" y="3944096"/>
            <a:ext cx="802251" cy="6788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256F86-A573-FA4D-8CC8-60E0CE748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2624" y="4686925"/>
            <a:ext cx="1387011" cy="321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B5B29-5E95-9A4A-B746-3696DF262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61" y="1991667"/>
            <a:ext cx="7443504" cy="1127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540080-1CBE-9A43-BF92-A4F926B2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Wiki Bot Design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3C885-7B0E-EE45-977E-8BBF2D458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87" y="2185166"/>
            <a:ext cx="8187692" cy="41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2387600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Evaluation Metric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1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651D4-997C-CD44-8445-508F4806C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10771106" cy="3790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>
                <a:latin typeface="Arial"/>
                <a:cs typeface="Arial"/>
              </a:rPr>
              <a:t>Perplexity - measure how well a language model can predict a given sequence of words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>
                <a:latin typeface="Arial"/>
                <a:cs typeface="Arial"/>
              </a:rPr>
              <a:t>BLEU score - evaluate the quality of machine translation output.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>
                <a:latin typeface="Arial"/>
                <a:cs typeface="Arial"/>
              </a:rPr>
              <a:t>ROUGE score - measure the similarity between an automatic summary or machine-generated text and one or more reference summaries or human-generated texts.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>
                <a:latin typeface="Arial"/>
                <a:cs typeface="Arial"/>
              </a:rPr>
              <a:t>BERT Score - measure the similarity between two pieces of text, such as a machine-generated output and a reference text. Unlike BLEU or ROUGE, which are based on n-gram overlap, BERT Score is based on the representation of text as continuous vectors using a pre-trained BERT model.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en-US">
                <a:latin typeface="Arial"/>
                <a:cs typeface="Arial"/>
              </a:rPr>
              <a:t>BLEURT Score - measure the quality of machine-generated text, such as translations or summaries. Similar to BERT Score, BLEURT Score is based on the representation of text as continuous vectors using a pre-trained transformer model, but it differs in its approach to training and evaluation.</a:t>
            </a:r>
            <a:br>
              <a:rPr lang="en-US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83AA1A-EA3B-0B42-9956-10C9EE5C9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81512"/>
          </a:xfrm>
        </p:spPr>
        <p:txBody>
          <a:bodyPr/>
          <a:lstStyle/>
          <a:p>
            <a:r>
              <a:rPr lang="en-US"/>
              <a:t>Summarizing, 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59224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DD1A08-6569-B620-C53D-4A90C6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335107C-9A10-2548-A1FB-5EE7A5621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770213"/>
              </p:ext>
            </p:extLst>
          </p:nvPr>
        </p:nvGraphicFramePr>
        <p:xfrm>
          <a:off x="989462" y="4240677"/>
          <a:ext cx="959808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710">
                  <a:extLst>
                    <a:ext uri="{9D8B030D-6E8A-4147-A177-3AD203B41FA5}">
                      <a16:colId xmlns:a16="http://schemas.microsoft.com/office/drawing/2014/main" val="1827140106"/>
                    </a:ext>
                  </a:extLst>
                </a:gridCol>
                <a:gridCol w="1354057">
                  <a:extLst>
                    <a:ext uri="{9D8B030D-6E8A-4147-A177-3AD203B41FA5}">
                      <a16:colId xmlns:a16="http://schemas.microsoft.com/office/drawing/2014/main" val="2047375798"/>
                    </a:ext>
                  </a:extLst>
                </a:gridCol>
                <a:gridCol w="1331399">
                  <a:extLst>
                    <a:ext uri="{9D8B030D-6E8A-4147-A177-3AD203B41FA5}">
                      <a16:colId xmlns:a16="http://schemas.microsoft.com/office/drawing/2014/main" val="3379941275"/>
                    </a:ext>
                  </a:extLst>
                </a:gridCol>
                <a:gridCol w="1446819">
                  <a:extLst>
                    <a:ext uri="{9D8B030D-6E8A-4147-A177-3AD203B41FA5}">
                      <a16:colId xmlns:a16="http://schemas.microsoft.com/office/drawing/2014/main" val="3851875242"/>
                    </a:ext>
                  </a:extLst>
                </a:gridCol>
                <a:gridCol w="1446819">
                  <a:extLst>
                    <a:ext uri="{9D8B030D-6E8A-4147-A177-3AD203B41FA5}">
                      <a16:colId xmlns:a16="http://schemas.microsoft.com/office/drawing/2014/main" val="1161286082"/>
                    </a:ext>
                  </a:extLst>
                </a:gridCol>
                <a:gridCol w="1726282">
                  <a:extLst>
                    <a:ext uri="{9D8B030D-6E8A-4147-A177-3AD203B41FA5}">
                      <a16:colId xmlns:a16="http://schemas.microsoft.com/office/drawing/2014/main" val="1308990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/>
                        </a:rPr>
                        <a:t>Perplexity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/>
                        </a:rPr>
                        <a:t>BLEU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/>
                        </a:rPr>
                        <a:t>ROUGE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/>
                        </a:rPr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  <a:cs typeface="Arial"/>
                        </a:rPr>
                        <a:t>BLEURT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8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Chitchat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38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Empathetic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4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Squad2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918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96601-5FBE-DE4B-8769-692AEC436085}"/>
              </a:ext>
            </a:extLst>
          </p:cNvPr>
          <p:cNvSpPr txBox="1"/>
          <p:nvPr/>
        </p:nvSpPr>
        <p:spPr>
          <a:xfrm>
            <a:off x="989462" y="1960551"/>
            <a:ext cx="325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INTENT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62564-363C-3440-BFB4-320B056D690A}"/>
              </a:ext>
            </a:extLst>
          </p:cNvPr>
          <p:cNvSpPr txBox="1"/>
          <p:nvPr/>
        </p:nvSpPr>
        <p:spPr>
          <a:xfrm>
            <a:off x="989462" y="3871345"/>
            <a:ext cx="16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MILESTONE3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6200356-FCC8-B346-84F2-BD50A1C2F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44089"/>
              </p:ext>
            </p:extLst>
          </p:nvPr>
        </p:nvGraphicFramePr>
        <p:xfrm>
          <a:off x="989462" y="2574159"/>
          <a:ext cx="3251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5548752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704129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99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05457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0A4A40-7CF1-DF44-8FC5-9DA25DCC3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63662"/>
              </p:ext>
            </p:extLst>
          </p:nvPr>
        </p:nvGraphicFramePr>
        <p:xfrm>
          <a:off x="5420786" y="2554498"/>
          <a:ext cx="31067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3382">
                  <a:extLst>
                    <a:ext uri="{9D8B030D-6E8A-4147-A177-3AD203B41FA5}">
                      <a16:colId xmlns:a16="http://schemas.microsoft.com/office/drawing/2014/main" val="1310845326"/>
                    </a:ext>
                  </a:extLst>
                </a:gridCol>
                <a:gridCol w="1553382">
                  <a:extLst>
                    <a:ext uri="{9D8B030D-6E8A-4147-A177-3AD203B41FA5}">
                      <a16:colId xmlns:a16="http://schemas.microsoft.com/office/drawing/2014/main" val="4079321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43357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04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37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11836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51020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7A1093-A9A2-2848-845D-B9E0653B58E8}"/>
              </a:ext>
            </a:extLst>
          </p:cNvPr>
          <p:cNvSpPr txBox="1"/>
          <p:nvPr/>
        </p:nvSpPr>
        <p:spPr>
          <a:xfrm>
            <a:off x="5619964" y="1960551"/>
            <a:ext cx="2488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76816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2387600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Test runs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1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AA3AE-9494-7E41-BC36-F4728BF0D4B6}"/>
              </a:ext>
            </a:extLst>
          </p:cNvPr>
          <p:cNvSpPr txBox="1"/>
          <p:nvPr/>
        </p:nvSpPr>
        <p:spPr>
          <a:xfrm>
            <a:off x="523982" y="1181528"/>
            <a:ext cx="214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Empathy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62782-E875-844C-B396-F6DC61C5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1" y="1854200"/>
            <a:ext cx="84709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6FF7E-0984-7842-8CAF-08D781300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1" y="3674571"/>
            <a:ext cx="8407400" cy="17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7579109" cy="3790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latin typeface="Calibri"/>
                <a:cs typeface="Calibri"/>
              </a:rPr>
              <a:t>Problem Statement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latin typeface="Calibri"/>
                <a:cs typeface="Calibri"/>
              </a:rPr>
              <a:t>Literature Review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latin typeface="Calibri"/>
                <a:cs typeface="Calibri"/>
              </a:rPr>
              <a:t>Proposed System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latin typeface="Calibri"/>
                <a:cs typeface="Arial"/>
              </a:rPr>
              <a:t>Evaluation Metric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>
                <a:latin typeface="Calibri"/>
                <a:cs typeface="Calibri"/>
              </a:rPr>
              <a:t>Project Plan &amp; Timeline</a:t>
            </a:r>
            <a:endParaRPr 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35213"/>
          </a:xfrm>
        </p:spPr>
        <p:txBody>
          <a:bodyPr/>
          <a:lstStyle/>
          <a:p>
            <a:r>
              <a:rPr lang="en-US"/>
              <a:t>Topics for Discussion</a:t>
            </a:r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AEB0A2-EBC8-4D4C-BEB1-39F599415963}"/>
              </a:ext>
            </a:extLst>
          </p:cNvPr>
          <p:cNvSpPr txBox="1"/>
          <p:nvPr/>
        </p:nvSpPr>
        <p:spPr>
          <a:xfrm>
            <a:off x="400692" y="1325365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Information Retrieval Query </a:t>
            </a: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65578-9E2D-6844-BD7A-DE6F07A0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9" y="1971696"/>
            <a:ext cx="5407632" cy="19061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EF3DC-033D-8040-87DC-47AE94DE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69" y="4081695"/>
            <a:ext cx="5116998" cy="2593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BE77A3-4D8A-0D4C-843E-87076A18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01" y="3285794"/>
            <a:ext cx="5783547" cy="15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05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856A9-0413-A548-ADB7-90363C63DAD3}"/>
              </a:ext>
            </a:extLst>
          </p:cNvPr>
          <p:cNvSpPr txBox="1"/>
          <p:nvPr/>
        </p:nvSpPr>
        <p:spPr>
          <a:xfrm>
            <a:off x="544531" y="1335640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Generative Information Retrieval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88739-B4F3-6E4F-9B32-7EEFA9CB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" t="66667"/>
          <a:stretch/>
        </p:blipFill>
        <p:spPr>
          <a:xfrm>
            <a:off x="832207" y="2794571"/>
            <a:ext cx="821751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BB3B3-5330-474B-A8E9-2621AF6D77D6}"/>
              </a:ext>
            </a:extLst>
          </p:cNvPr>
          <p:cNvSpPr/>
          <p:nvPr/>
        </p:nvSpPr>
        <p:spPr>
          <a:xfrm>
            <a:off x="461468" y="137443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Context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D286C-0552-7045-8E2F-67CABE82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8" y="1854842"/>
            <a:ext cx="6362129" cy="4294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14389-6705-DE43-9E14-A92F50BBA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" t="27415"/>
          <a:stretch/>
        </p:blipFill>
        <p:spPr>
          <a:xfrm>
            <a:off x="6983285" y="2804845"/>
            <a:ext cx="4944679" cy="29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82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1A788F-B7E9-CB47-B480-7DCB4FD40F99}"/>
              </a:ext>
            </a:extLst>
          </p:cNvPr>
          <p:cNvSpPr txBox="1"/>
          <p:nvPr/>
        </p:nvSpPr>
        <p:spPr>
          <a:xfrm>
            <a:off x="452063" y="1366463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Query with Chitchat and Information Retrieval Combination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F31939-C9AE-E14E-8B7C-A09BFA11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5" y="1921268"/>
            <a:ext cx="4091578" cy="4468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42D3A8-D3F1-5348-B2AC-774D035F1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1" t="12027" r="291" b="352"/>
          <a:stretch/>
        </p:blipFill>
        <p:spPr>
          <a:xfrm>
            <a:off x="5782334" y="1741469"/>
            <a:ext cx="3526053" cy="51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7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90CA36-F495-2245-AC00-860842F19FAD}"/>
              </a:ext>
            </a:extLst>
          </p:cNvPr>
          <p:cNvSpPr txBox="1"/>
          <p:nvPr/>
        </p:nvSpPr>
        <p:spPr>
          <a:xfrm>
            <a:off x="616450" y="1397286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</a:rPr>
              <a:t>User 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B2BF9-40C3-CB43-8B04-8774B4E3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455" y="1543402"/>
            <a:ext cx="5127732" cy="2264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82C26-77C8-BC49-A929-1E8B1DD4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66" y="4678166"/>
            <a:ext cx="8432800" cy="1981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5BA4CF-C2BB-574A-9709-A5A59104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0" y="2027220"/>
            <a:ext cx="4849616" cy="20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1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4DB3FA-EE25-5E48-8EDD-BAA1E9C38DAF}"/>
              </a:ext>
            </a:extLst>
          </p:cNvPr>
          <p:cNvSpPr txBox="1"/>
          <p:nvPr/>
        </p:nvSpPr>
        <p:spPr>
          <a:xfrm>
            <a:off x="493159" y="1387011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Failed Responses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8AB90-BD94-CD4D-BE64-083A98A6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6" y="4249648"/>
            <a:ext cx="6019871" cy="1493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82361-BE2F-4B47-942A-143F4E0A9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26" y="2236409"/>
            <a:ext cx="5721974" cy="14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4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2387600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Project Plan &amp; Timeline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6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3FDCB-4047-3D42-9F4A-15AEA0BF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69" y="1018907"/>
            <a:ext cx="9460650" cy="577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03540-6ED0-22DB-39FD-5EE2E1328530}"/>
              </a:ext>
            </a:extLst>
          </p:cNvPr>
          <p:cNvSpPr txBox="1"/>
          <p:nvPr/>
        </p:nvSpPr>
        <p:spPr>
          <a:xfrm>
            <a:off x="1222075" y="1293962"/>
            <a:ext cx="4471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5" descr="A picture containing website&#10;&#10;Description automatically generated">
            <a:extLst>
              <a:ext uri="{FF2B5EF4-FFF2-40B4-BE49-F238E27FC236}">
                <a16:creationId xmlns:a16="http://schemas.microsoft.com/office/drawing/2014/main" id="{5E28F256-763F-306C-55AD-51D4D7322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4" y="1079091"/>
            <a:ext cx="9097295" cy="5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1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1940238"/>
            <a:ext cx="6911475" cy="2387600"/>
          </a:xfrm>
        </p:spPr>
        <p:txBody>
          <a:bodyPr/>
          <a:lstStyle/>
          <a:p>
            <a:r>
              <a:rPr lang="en-US" sz="4000" b="0">
                <a:latin typeface="Arial"/>
                <a:cs typeface="Arial"/>
              </a:rPr>
              <a:t> </a:t>
            </a:r>
            <a:r>
              <a:rPr lang="en-US" sz="4000">
                <a:latin typeface="Arial"/>
                <a:cs typeface="Arial"/>
              </a:rPr>
              <a:t>   THANK YOU </a:t>
            </a:r>
            <a:endParaRPr lang="en-US"/>
          </a:p>
          <a:p>
            <a:r>
              <a:rPr lang="en-US" sz="4000">
                <a:latin typeface="Arial"/>
                <a:cs typeface="Arial"/>
              </a:rPr>
              <a:t>   Any Questions?</a:t>
            </a:r>
            <a:r>
              <a:rPr lang="en-US" sz="4000" b="0">
                <a:latin typeface="Arial"/>
                <a:cs typeface="Arial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1378755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Problem Statement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6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2DE1F-CA22-C95B-9E6E-B384296BA312}"/>
              </a:ext>
            </a:extLst>
          </p:cNvPr>
          <p:cNvSpPr/>
          <p:nvPr/>
        </p:nvSpPr>
        <p:spPr>
          <a:xfrm>
            <a:off x="231106" y="1089193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User Query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04156-54A2-2DBF-6045-C8B3AABE6C67}"/>
              </a:ext>
            </a:extLst>
          </p:cNvPr>
          <p:cNvSpPr/>
          <p:nvPr/>
        </p:nvSpPr>
        <p:spPr>
          <a:xfrm>
            <a:off x="236507" y="2673414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Conversational Interface</a:t>
            </a:r>
            <a:endParaRPr lang="en-US"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0D2419-2D4F-9D23-941C-9C9580D92E2B}"/>
              </a:ext>
            </a:extLst>
          </p:cNvPr>
          <p:cNvSpPr/>
          <p:nvPr/>
        </p:nvSpPr>
        <p:spPr>
          <a:xfrm>
            <a:off x="2655993" y="2152550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Sentiment Detection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503464-9AE3-9B0B-EE1D-AD06CA92DE2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37719" y="2112609"/>
            <a:ext cx="5401" cy="56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B0645C-06BA-6E7B-9809-F7B4A51DADC8}"/>
              </a:ext>
            </a:extLst>
          </p:cNvPr>
          <p:cNvSpPr/>
          <p:nvPr/>
        </p:nvSpPr>
        <p:spPr>
          <a:xfrm>
            <a:off x="2649405" y="3279679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Theme Identification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558F56-B399-1F53-2299-03FF0BDDC876}"/>
              </a:ext>
            </a:extLst>
          </p:cNvPr>
          <p:cNvSpPr/>
          <p:nvPr/>
        </p:nvSpPr>
        <p:spPr>
          <a:xfrm>
            <a:off x="231106" y="4207305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User Preferences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77F9E1-0640-2A21-9BD2-9EC0B16C0C2B}"/>
              </a:ext>
            </a:extLst>
          </p:cNvPr>
          <p:cNvSpPr/>
          <p:nvPr/>
        </p:nvSpPr>
        <p:spPr>
          <a:xfrm>
            <a:off x="2649405" y="1056560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Entity Extraction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26A672-F3B5-AC9E-5BAD-D4D09560A952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1137719" y="3696830"/>
            <a:ext cx="5401" cy="51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ylinder 10">
            <a:extLst>
              <a:ext uri="{FF2B5EF4-FFF2-40B4-BE49-F238E27FC236}">
                <a16:creationId xmlns:a16="http://schemas.microsoft.com/office/drawing/2014/main" id="{93FBE437-564A-A8B1-221F-B0E89F6886B8}"/>
              </a:ext>
            </a:extLst>
          </p:cNvPr>
          <p:cNvSpPr/>
          <p:nvPr/>
        </p:nvSpPr>
        <p:spPr>
          <a:xfrm>
            <a:off x="531456" y="5741478"/>
            <a:ext cx="1212525" cy="10234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DB</a:t>
            </a:r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C9E17C-E24C-1D59-38A4-28752F9B30CA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>
            <a:off x="1137719" y="5230721"/>
            <a:ext cx="0" cy="5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9B1068-416C-BD6B-A5D5-00B9339741BB}"/>
              </a:ext>
            </a:extLst>
          </p:cNvPr>
          <p:cNvSpPr/>
          <p:nvPr/>
        </p:nvSpPr>
        <p:spPr>
          <a:xfrm>
            <a:off x="2052513" y="1089193"/>
            <a:ext cx="600700" cy="43328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61E34E-59D6-3645-5526-E1469ED280D7}"/>
              </a:ext>
            </a:extLst>
          </p:cNvPr>
          <p:cNvSpPr/>
          <p:nvPr/>
        </p:nvSpPr>
        <p:spPr>
          <a:xfrm>
            <a:off x="2649405" y="4410676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Topic Recommendation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71118-F8A4-7519-484F-2C71E6C057D7}"/>
              </a:ext>
            </a:extLst>
          </p:cNvPr>
          <p:cNvSpPr/>
          <p:nvPr/>
        </p:nvSpPr>
        <p:spPr>
          <a:xfrm>
            <a:off x="2673753" y="5581991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cs typeface="Arial"/>
              </a:rPr>
              <a:t>Explicit or Implicit Feedback Extraction  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35CE9A4-A2BE-F303-D9A4-F11FFB355680}"/>
              </a:ext>
            </a:extLst>
          </p:cNvPr>
          <p:cNvSpPr/>
          <p:nvPr/>
        </p:nvSpPr>
        <p:spPr>
          <a:xfrm>
            <a:off x="4486978" y="1568268"/>
            <a:ext cx="438670" cy="4505154"/>
          </a:xfrm>
          <a:prstGeom prst="rightBrace">
            <a:avLst>
              <a:gd name="adj1" fmla="val 8333"/>
              <a:gd name="adj2" fmla="val 5032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832462-5CA8-4A07-9F7B-98DBE3985441}"/>
              </a:ext>
            </a:extLst>
          </p:cNvPr>
          <p:cNvSpPr/>
          <p:nvPr/>
        </p:nvSpPr>
        <p:spPr>
          <a:xfrm>
            <a:off x="4949570" y="1488325"/>
            <a:ext cx="1724317" cy="76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Intent Identification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A493A5-D91A-8DE4-94AC-18433A566061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4462631" y="1568268"/>
            <a:ext cx="486939" cy="30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DEF2DE-8A64-E079-3F49-B9EFF93B710E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4469219" y="1868637"/>
            <a:ext cx="480351" cy="79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326C5F-D826-EC87-3209-F82951DC3132}"/>
              </a:ext>
            </a:extLst>
          </p:cNvPr>
          <p:cNvSpPr/>
          <p:nvPr/>
        </p:nvSpPr>
        <p:spPr>
          <a:xfrm>
            <a:off x="6962262" y="1868637"/>
            <a:ext cx="1513526" cy="835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IR Model</a:t>
            </a:r>
            <a:endParaRPr lang="en-US"/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4E8838FE-990B-5A53-6FBC-04EF341FD09E}"/>
              </a:ext>
            </a:extLst>
          </p:cNvPr>
          <p:cNvSpPr/>
          <p:nvPr/>
        </p:nvSpPr>
        <p:spPr>
          <a:xfrm>
            <a:off x="7068510" y="4122417"/>
            <a:ext cx="1292025" cy="14595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cs typeface="Arial"/>
              </a:rPr>
              <a:t>Knowledge Graph</a:t>
            </a:r>
            <a:endParaRPr lang="en-US">
              <a:cs typeface="Arial" panose="020B060402020202020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0B28DF-403E-B5E0-9944-0D59F9B69FA3}"/>
              </a:ext>
            </a:extLst>
          </p:cNvPr>
          <p:cNvSpPr/>
          <p:nvPr/>
        </p:nvSpPr>
        <p:spPr>
          <a:xfrm>
            <a:off x="6956933" y="978088"/>
            <a:ext cx="1518854" cy="812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Chit Chat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Model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D1B9136-C34A-2234-2E1E-25195166B9C5}"/>
              </a:ext>
            </a:extLst>
          </p:cNvPr>
          <p:cNvSpPr/>
          <p:nvPr/>
        </p:nvSpPr>
        <p:spPr>
          <a:xfrm>
            <a:off x="4951482" y="3457664"/>
            <a:ext cx="1724317" cy="859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Emotion Model</a:t>
            </a:r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002ECDB-366C-97ED-3519-A896D5D37FDA}"/>
              </a:ext>
            </a:extLst>
          </p:cNvPr>
          <p:cNvSpPr/>
          <p:nvPr/>
        </p:nvSpPr>
        <p:spPr>
          <a:xfrm>
            <a:off x="10547996" y="3504779"/>
            <a:ext cx="1644004" cy="826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Language Model</a:t>
            </a:r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084ACEE-C856-E839-3F29-4F07A85F7C54}"/>
              </a:ext>
            </a:extLst>
          </p:cNvPr>
          <p:cNvSpPr/>
          <p:nvPr/>
        </p:nvSpPr>
        <p:spPr>
          <a:xfrm>
            <a:off x="10547996" y="5741478"/>
            <a:ext cx="1644005" cy="76836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</a:t>
            </a:r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230D3E-B2D1-97BF-216A-F13CFAF708AD}"/>
              </a:ext>
            </a:extLst>
          </p:cNvPr>
          <p:cNvCxnSpPr>
            <a:cxnSpLocks/>
            <a:stCxn id="169" idx="2"/>
            <a:endCxn id="37" idx="0"/>
          </p:cNvCxnSpPr>
          <p:nvPr/>
        </p:nvCxnSpPr>
        <p:spPr>
          <a:xfrm>
            <a:off x="11369998" y="5434092"/>
            <a:ext cx="1" cy="307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724B02-D49E-3D26-D05C-ED949220777F}"/>
              </a:ext>
            </a:extLst>
          </p:cNvPr>
          <p:cNvSpPr/>
          <p:nvPr/>
        </p:nvSpPr>
        <p:spPr>
          <a:xfrm>
            <a:off x="8442034" y="3504779"/>
            <a:ext cx="1746966" cy="812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Dialog Manager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E3AFDBFD-221E-647C-9D0E-756494236A28}"/>
              </a:ext>
            </a:extLst>
          </p:cNvPr>
          <p:cNvSpPr/>
          <p:nvPr/>
        </p:nvSpPr>
        <p:spPr>
          <a:xfrm>
            <a:off x="6667724" y="1384100"/>
            <a:ext cx="240658" cy="10089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21F3B2-4A0F-E11C-B3C5-51913D1438B6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flipH="1">
            <a:off x="7714523" y="2703820"/>
            <a:ext cx="4502" cy="141859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DD7DBC1-4465-1414-E302-FA70F50002CE}"/>
              </a:ext>
            </a:extLst>
          </p:cNvPr>
          <p:cNvCxnSpPr>
            <a:cxnSpLocks/>
            <a:stCxn id="35" idx="3"/>
            <a:endCxn id="94" idx="1"/>
          </p:cNvCxnSpPr>
          <p:nvPr/>
        </p:nvCxnSpPr>
        <p:spPr>
          <a:xfrm>
            <a:off x="6675799" y="3887234"/>
            <a:ext cx="1766235" cy="2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ight Brace 127">
            <a:extLst>
              <a:ext uri="{FF2B5EF4-FFF2-40B4-BE49-F238E27FC236}">
                <a16:creationId xmlns:a16="http://schemas.microsoft.com/office/drawing/2014/main" id="{A704B554-DFD9-CBBF-6D2B-D8CC3088E9BD}"/>
              </a:ext>
            </a:extLst>
          </p:cNvPr>
          <p:cNvSpPr/>
          <p:nvPr/>
        </p:nvSpPr>
        <p:spPr>
          <a:xfrm>
            <a:off x="8524338" y="1360339"/>
            <a:ext cx="240658" cy="11671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CB9FF76-5C79-EF06-E5D3-6F1CF72264C5}"/>
              </a:ext>
            </a:extLst>
          </p:cNvPr>
          <p:cNvCxnSpPr>
            <a:cxnSpLocks/>
            <a:endCxn id="94" idx="0"/>
          </p:cNvCxnSpPr>
          <p:nvPr/>
        </p:nvCxnSpPr>
        <p:spPr>
          <a:xfrm rot="16200000" flipH="1">
            <a:off x="8275647" y="2464909"/>
            <a:ext cx="1529220" cy="550519"/>
          </a:xfrm>
          <a:prstGeom prst="bentConnector3">
            <a:avLst>
              <a:gd name="adj1" fmla="val -1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F7A38F-863A-2CDB-13FE-11CC5D551FD6}"/>
              </a:ext>
            </a:extLst>
          </p:cNvPr>
          <p:cNvCxnSpPr>
            <a:cxnSpLocks/>
            <a:stCxn id="94" idx="3"/>
            <a:endCxn id="36" idx="1"/>
          </p:cNvCxnSpPr>
          <p:nvPr/>
        </p:nvCxnSpPr>
        <p:spPr>
          <a:xfrm>
            <a:off x="10189000" y="3910792"/>
            <a:ext cx="358996" cy="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35">
            <a:extLst>
              <a:ext uri="{FF2B5EF4-FFF2-40B4-BE49-F238E27FC236}">
                <a16:creationId xmlns:a16="http://schemas.microsoft.com/office/drawing/2014/main" id="{5ECDA13D-9D8A-953A-3E08-B5964FBBD6B1}"/>
              </a:ext>
            </a:extLst>
          </p:cNvPr>
          <p:cNvSpPr/>
          <p:nvPr/>
        </p:nvSpPr>
        <p:spPr>
          <a:xfrm>
            <a:off x="10547996" y="4607919"/>
            <a:ext cx="1644004" cy="826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Ranking Module</a:t>
            </a:r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D3486EA-8D2C-DC43-6019-74E324B7BCE0}"/>
              </a:ext>
            </a:extLst>
          </p:cNvPr>
          <p:cNvCxnSpPr>
            <a:cxnSpLocks/>
            <a:stCxn id="36" idx="2"/>
            <a:endCxn id="169" idx="0"/>
          </p:cNvCxnSpPr>
          <p:nvPr/>
        </p:nvCxnSpPr>
        <p:spPr>
          <a:xfrm>
            <a:off x="11369998" y="4330952"/>
            <a:ext cx="0" cy="27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328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2DE1F-CA22-C95B-9E6E-B384296BA312}"/>
              </a:ext>
            </a:extLst>
          </p:cNvPr>
          <p:cNvSpPr/>
          <p:nvPr/>
        </p:nvSpPr>
        <p:spPr>
          <a:xfrm>
            <a:off x="231106" y="1089193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User Query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04156-54A2-2DBF-6045-C8B3AABE6C67}"/>
              </a:ext>
            </a:extLst>
          </p:cNvPr>
          <p:cNvSpPr/>
          <p:nvPr/>
        </p:nvSpPr>
        <p:spPr>
          <a:xfrm>
            <a:off x="236507" y="2673414"/>
            <a:ext cx="1813226" cy="10234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Conversational Interface</a:t>
            </a:r>
            <a:endParaRPr lang="en-US"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503464-9AE3-9B0B-EE1D-AD06CA92DE2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37719" y="2112609"/>
            <a:ext cx="5401" cy="56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77F9E1-0640-2A21-9BD2-9EC0B16C0C2B}"/>
              </a:ext>
            </a:extLst>
          </p:cNvPr>
          <p:cNvSpPr/>
          <p:nvPr/>
        </p:nvSpPr>
        <p:spPr>
          <a:xfrm>
            <a:off x="2343134" y="2237159"/>
            <a:ext cx="1518854" cy="1012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Entity Extraction</a:t>
            </a: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832462-5CA8-4A07-9F7B-98DBE3985441}"/>
              </a:ext>
            </a:extLst>
          </p:cNvPr>
          <p:cNvSpPr/>
          <p:nvPr/>
        </p:nvSpPr>
        <p:spPr>
          <a:xfrm>
            <a:off x="4296460" y="2685600"/>
            <a:ext cx="1776378" cy="1012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Intent Identification</a:t>
            </a:r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326C5F-D826-EC87-3209-F82951DC3132}"/>
              </a:ext>
            </a:extLst>
          </p:cNvPr>
          <p:cNvSpPr/>
          <p:nvPr/>
        </p:nvSpPr>
        <p:spPr>
          <a:xfrm>
            <a:off x="6400368" y="3207285"/>
            <a:ext cx="1513526" cy="87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IR Model</a:t>
            </a:r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0B28DF-403E-B5E0-9944-0D59F9B69FA3}"/>
              </a:ext>
            </a:extLst>
          </p:cNvPr>
          <p:cNvSpPr/>
          <p:nvPr/>
        </p:nvSpPr>
        <p:spPr>
          <a:xfrm>
            <a:off x="6395039" y="2317848"/>
            <a:ext cx="1518854" cy="851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Chit Chat</a:t>
            </a:r>
            <a:br>
              <a:rPr lang="en-US">
                <a:cs typeface="Arial"/>
              </a:rPr>
            </a:br>
            <a:r>
              <a:rPr lang="en-US">
                <a:cs typeface="Arial"/>
              </a:rPr>
              <a:t>Model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084ACEE-C856-E839-3F29-4F07A85F7C54}"/>
              </a:ext>
            </a:extLst>
          </p:cNvPr>
          <p:cNvSpPr/>
          <p:nvPr/>
        </p:nvSpPr>
        <p:spPr>
          <a:xfrm>
            <a:off x="10206960" y="2895369"/>
            <a:ext cx="1229077" cy="826173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Output</a:t>
            </a:r>
            <a:endParaRPr lang="en-US"/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E3AFDBFD-221E-647C-9D0E-756494236A28}"/>
              </a:ext>
            </a:extLst>
          </p:cNvPr>
          <p:cNvSpPr/>
          <p:nvPr/>
        </p:nvSpPr>
        <p:spPr>
          <a:xfrm>
            <a:off x="6105830" y="2714400"/>
            <a:ext cx="240658" cy="10573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Brace 127">
            <a:extLst>
              <a:ext uri="{FF2B5EF4-FFF2-40B4-BE49-F238E27FC236}">
                <a16:creationId xmlns:a16="http://schemas.microsoft.com/office/drawing/2014/main" id="{A704B554-DFD9-CBBF-6D2B-D8CC3088E9BD}"/>
              </a:ext>
            </a:extLst>
          </p:cNvPr>
          <p:cNvSpPr/>
          <p:nvPr/>
        </p:nvSpPr>
        <p:spPr>
          <a:xfrm>
            <a:off x="7962444" y="2683033"/>
            <a:ext cx="240658" cy="12232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: Rounded Corners 35">
            <a:extLst>
              <a:ext uri="{FF2B5EF4-FFF2-40B4-BE49-F238E27FC236}">
                <a16:creationId xmlns:a16="http://schemas.microsoft.com/office/drawing/2014/main" id="{5ECDA13D-9D8A-953A-3E08-B5964FBBD6B1}"/>
              </a:ext>
            </a:extLst>
          </p:cNvPr>
          <p:cNvSpPr/>
          <p:nvPr/>
        </p:nvSpPr>
        <p:spPr>
          <a:xfrm>
            <a:off x="8251652" y="2895369"/>
            <a:ext cx="1567406" cy="826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Ranking Module</a:t>
            </a:r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78F346-D240-D249-B512-74EBAD9AB787}"/>
              </a:ext>
            </a:extLst>
          </p:cNvPr>
          <p:cNvCxnSpPr>
            <a:cxnSpLocks/>
            <a:stCxn id="169" idx="3"/>
            <a:endCxn id="37" idx="1"/>
          </p:cNvCxnSpPr>
          <p:nvPr/>
        </p:nvCxnSpPr>
        <p:spPr>
          <a:xfrm>
            <a:off x="9819058" y="3308456"/>
            <a:ext cx="387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42C8604F-8014-084E-9FC0-09AAE057D6D8}"/>
              </a:ext>
            </a:extLst>
          </p:cNvPr>
          <p:cNvSpPr/>
          <p:nvPr/>
        </p:nvSpPr>
        <p:spPr>
          <a:xfrm>
            <a:off x="2077057" y="2029522"/>
            <a:ext cx="240657" cy="2440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28">
            <a:extLst>
              <a:ext uri="{FF2B5EF4-FFF2-40B4-BE49-F238E27FC236}">
                <a16:creationId xmlns:a16="http://schemas.microsoft.com/office/drawing/2014/main" id="{3FF5D6B2-3A47-5544-B011-C995C77981CD}"/>
              </a:ext>
            </a:extLst>
          </p:cNvPr>
          <p:cNvSpPr/>
          <p:nvPr/>
        </p:nvSpPr>
        <p:spPr>
          <a:xfrm>
            <a:off x="2355311" y="3309422"/>
            <a:ext cx="1513526" cy="87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Entity Linking</a:t>
            </a:r>
            <a:endParaRPr lang="en-US"/>
          </a:p>
        </p:txBody>
      </p:sp>
      <p:sp>
        <p:nvSpPr>
          <p:cNvPr id="62" name="Cylinder 29">
            <a:extLst>
              <a:ext uri="{FF2B5EF4-FFF2-40B4-BE49-F238E27FC236}">
                <a16:creationId xmlns:a16="http://schemas.microsoft.com/office/drawing/2014/main" id="{EDBA3C3A-D93B-8048-9744-F2B8333BA77A}"/>
              </a:ext>
            </a:extLst>
          </p:cNvPr>
          <p:cNvSpPr/>
          <p:nvPr/>
        </p:nvSpPr>
        <p:spPr>
          <a:xfrm>
            <a:off x="2461559" y="4596496"/>
            <a:ext cx="1292025" cy="15297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cs typeface="Arial"/>
              </a:rPr>
              <a:t>Knowledge Base</a:t>
            </a:r>
            <a:endParaRPr lang="en-US">
              <a:cs typeface="Arial" panose="020B0604020202020204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4928106-BB87-D74C-8EEC-EEE9127614D9}"/>
              </a:ext>
            </a:extLst>
          </p:cNvPr>
          <p:cNvCxnSpPr>
            <a:stCxn id="61" idx="2"/>
            <a:endCxn id="62" idx="1"/>
          </p:cNvCxnSpPr>
          <p:nvPr/>
        </p:nvCxnSpPr>
        <p:spPr>
          <a:xfrm flipH="1">
            <a:off x="3107572" y="4184738"/>
            <a:ext cx="4502" cy="411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24AF089-1606-5D4E-8E8D-BCE93D2DBB1D}"/>
              </a:ext>
            </a:extLst>
          </p:cNvPr>
          <p:cNvSpPr/>
          <p:nvPr/>
        </p:nvSpPr>
        <p:spPr>
          <a:xfrm>
            <a:off x="3885120" y="2029522"/>
            <a:ext cx="371619" cy="24401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9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365544E-3ED4-C0DB-02D2-80928150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35" y="2161053"/>
            <a:ext cx="9483399" cy="3132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903540-6ED0-22DB-39FD-5EE2E1328530}"/>
              </a:ext>
            </a:extLst>
          </p:cNvPr>
          <p:cNvSpPr txBox="1"/>
          <p:nvPr/>
        </p:nvSpPr>
        <p:spPr>
          <a:xfrm>
            <a:off x="1222075" y="1293962"/>
            <a:ext cx="4471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92D08A-C588-B5C9-B2E7-0EA6898DADD3}"/>
              </a:ext>
            </a:extLst>
          </p:cNvPr>
          <p:cNvSpPr txBox="1">
            <a:spLocks/>
          </p:cNvSpPr>
          <p:nvPr/>
        </p:nvSpPr>
        <p:spPr>
          <a:xfrm>
            <a:off x="569468" y="1131690"/>
            <a:ext cx="7833752" cy="7160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>
                <a:cs typeface="Arial"/>
              </a:rPr>
              <a:t>NOTION MILETSTONE 1</a:t>
            </a:r>
          </a:p>
        </p:txBody>
      </p:sp>
    </p:spTree>
    <p:extLst>
      <p:ext uri="{BB962C8B-B14F-4D97-AF65-F5344CB8AC3E}">
        <p14:creationId xmlns:p14="http://schemas.microsoft.com/office/powerpoint/2010/main" val="3324099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2DE1F-CA22-C95B-9E6E-B384296BA312}"/>
              </a:ext>
            </a:extLst>
          </p:cNvPr>
          <p:cNvSpPr/>
          <p:nvPr/>
        </p:nvSpPr>
        <p:spPr>
          <a:xfrm>
            <a:off x="231106" y="1089193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User Query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04156-54A2-2DBF-6045-C8B3AABE6C67}"/>
              </a:ext>
            </a:extLst>
          </p:cNvPr>
          <p:cNvSpPr/>
          <p:nvPr/>
        </p:nvSpPr>
        <p:spPr>
          <a:xfrm>
            <a:off x="236507" y="2673414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Conversational Interface</a:t>
            </a:r>
            <a:endParaRPr lang="en-US">
              <a:solidFill>
                <a:srgbClr val="000000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503464-9AE3-9B0B-EE1D-AD06CA92DE2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137719" y="2112609"/>
            <a:ext cx="5401" cy="56080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77F9E1-0640-2A21-9BD2-9EC0B16C0C2B}"/>
              </a:ext>
            </a:extLst>
          </p:cNvPr>
          <p:cNvSpPr/>
          <p:nvPr/>
        </p:nvSpPr>
        <p:spPr>
          <a:xfrm>
            <a:off x="2343134" y="2237159"/>
            <a:ext cx="1518854" cy="1012425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Entity Extraction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832462-5CA8-4A07-9F7B-98DBE3985441}"/>
              </a:ext>
            </a:extLst>
          </p:cNvPr>
          <p:cNvSpPr/>
          <p:nvPr/>
        </p:nvSpPr>
        <p:spPr>
          <a:xfrm>
            <a:off x="4296460" y="2685600"/>
            <a:ext cx="1776378" cy="1012425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Intent Identification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326C5F-D826-EC87-3209-F82951DC3132}"/>
              </a:ext>
            </a:extLst>
          </p:cNvPr>
          <p:cNvSpPr/>
          <p:nvPr/>
        </p:nvSpPr>
        <p:spPr>
          <a:xfrm>
            <a:off x="6400368" y="3207285"/>
            <a:ext cx="1513526" cy="875316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IR Model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0B28DF-403E-B5E0-9944-0D59F9B69FA3}"/>
              </a:ext>
            </a:extLst>
          </p:cNvPr>
          <p:cNvSpPr/>
          <p:nvPr/>
        </p:nvSpPr>
        <p:spPr>
          <a:xfrm>
            <a:off x="6395039" y="2317848"/>
            <a:ext cx="1518854" cy="851045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Chit Chat</a:t>
            </a:r>
            <a:br>
              <a:rPr lang="en-US">
                <a:solidFill>
                  <a:srgbClr val="000000"/>
                </a:solidFill>
                <a:cs typeface="Arial"/>
              </a:rPr>
            </a:br>
            <a:r>
              <a:rPr lang="en-US">
                <a:solidFill>
                  <a:srgbClr val="000000"/>
                </a:solidFill>
                <a:cs typeface="Arial"/>
              </a:rPr>
              <a:t>Model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084ACEE-C856-E839-3F29-4F07A85F7C54}"/>
              </a:ext>
            </a:extLst>
          </p:cNvPr>
          <p:cNvSpPr/>
          <p:nvPr/>
        </p:nvSpPr>
        <p:spPr>
          <a:xfrm>
            <a:off x="10206960" y="2895369"/>
            <a:ext cx="1229077" cy="826173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Output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E3AFDBFD-221E-647C-9D0E-756494236A28}"/>
              </a:ext>
            </a:extLst>
          </p:cNvPr>
          <p:cNvSpPr/>
          <p:nvPr/>
        </p:nvSpPr>
        <p:spPr>
          <a:xfrm>
            <a:off x="6105830" y="2714400"/>
            <a:ext cx="240658" cy="1057392"/>
          </a:xfrm>
          <a:prstGeom prst="leftBrac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8" name="Right Brace 127">
            <a:extLst>
              <a:ext uri="{FF2B5EF4-FFF2-40B4-BE49-F238E27FC236}">
                <a16:creationId xmlns:a16="http://schemas.microsoft.com/office/drawing/2014/main" id="{A704B554-DFD9-CBBF-6D2B-D8CC3088E9BD}"/>
              </a:ext>
            </a:extLst>
          </p:cNvPr>
          <p:cNvSpPr/>
          <p:nvPr/>
        </p:nvSpPr>
        <p:spPr>
          <a:xfrm>
            <a:off x="7962444" y="2683033"/>
            <a:ext cx="240658" cy="1223275"/>
          </a:xfrm>
          <a:prstGeom prst="rightBrac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9" name="Rectangle: Rounded Corners 35">
            <a:extLst>
              <a:ext uri="{FF2B5EF4-FFF2-40B4-BE49-F238E27FC236}">
                <a16:creationId xmlns:a16="http://schemas.microsoft.com/office/drawing/2014/main" id="{5ECDA13D-9D8A-953A-3E08-B5964FBBD6B1}"/>
              </a:ext>
            </a:extLst>
          </p:cNvPr>
          <p:cNvSpPr/>
          <p:nvPr/>
        </p:nvSpPr>
        <p:spPr>
          <a:xfrm>
            <a:off x="8251652" y="2895369"/>
            <a:ext cx="1567406" cy="826173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Ranking Module</a:t>
            </a: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78F346-D240-D249-B512-74EBAD9AB787}"/>
              </a:ext>
            </a:extLst>
          </p:cNvPr>
          <p:cNvCxnSpPr>
            <a:cxnSpLocks/>
            <a:stCxn id="169" idx="3"/>
            <a:endCxn id="37" idx="1"/>
          </p:cNvCxnSpPr>
          <p:nvPr/>
        </p:nvCxnSpPr>
        <p:spPr>
          <a:xfrm>
            <a:off x="9819058" y="3308456"/>
            <a:ext cx="387902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42C8604F-8014-084E-9FC0-09AAE057D6D8}"/>
              </a:ext>
            </a:extLst>
          </p:cNvPr>
          <p:cNvSpPr/>
          <p:nvPr/>
        </p:nvSpPr>
        <p:spPr>
          <a:xfrm>
            <a:off x="2077057" y="2029522"/>
            <a:ext cx="240657" cy="2440125"/>
          </a:xfrm>
          <a:prstGeom prst="leftBrac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1" name="Rectangle: Rounded Corners 28">
            <a:extLst>
              <a:ext uri="{FF2B5EF4-FFF2-40B4-BE49-F238E27FC236}">
                <a16:creationId xmlns:a16="http://schemas.microsoft.com/office/drawing/2014/main" id="{3FF5D6B2-3A47-5544-B011-C995C77981CD}"/>
              </a:ext>
            </a:extLst>
          </p:cNvPr>
          <p:cNvSpPr/>
          <p:nvPr/>
        </p:nvSpPr>
        <p:spPr>
          <a:xfrm>
            <a:off x="2355311" y="3309422"/>
            <a:ext cx="1513526" cy="875316"/>
          </a:xfrm>
          <a:prstGeom prst="round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cs typeface="Arial"/>
              </a:rPr>
              <a:t>Entity Linking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Cylinder 29">
            <a:extLst>
              <a:ext uri="{FF2B5EF4-FFF2-40B4-BE49-F238E27FC236}">
                <a16:creationId xmlns:a16="http://schemas.microsoft.com/office/drawing/2014/main" id="{EDBA3C3A-D93B-8048-9744-F2B8333BA77A}"/>
              </a:ext>
            </a:extLst>
          </p:cNvPr>
          <p:cNvSpPr/>
          <p:nvPr/>
        </p:nvSpPr>
        <p:spPr>
          <a:xfrm>
            <a:off x="2461559" y="4596496"/>
            <a:ext cx="1292025" cy="1529710"/>
          </a:xfrm>
          <a:prstGeom prst="can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cs typeface="Arial"/>
              </a:rPr>
              <a:t>Knowledge Base</a:t>
            </a:r>
            <a:endParaRPr lang="en-US">
              <a:solidFill>
                <a:srgbClr val="000000"/>
              </a:solidFill>
              <a:cs typeface="Arial" panose="020B0604020202020204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4928106-BB87-D74C-8EEC-EEE9127614D9}"/>
              </a:ext>
            </a:extLst>
          </p:cNvPr>
          <p:cNvCxnSpPr>
            <a:stCxn id="61" idx="2"/>
            <a:endCxn id="62" idx="1"/>
          </p:cNvCxnSpPr>
          <p:nvPr/>
        </p:nvCxnSpPr>
        <p:spPr>
          <a:xfrm flipH="1">
            <a:off x="3107572" y="4184738"/>
            <a:ext cx="4502" cy="41175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24AF089-1606-5D4E-8E8D-BCE93D2DBB1D}"/>
              </a:ext>
            </a:extLst>
          </p:cNvPr>
          <p:cNvSpPr/>
          <p:nvPr/>
        </p:nvSpPr>
        <p:spPr>
          <a:xfrm>
            <a:off x="3885120" y="2029522"/>
            <a:ext cx="371619" cy="2440125"/>
          </a:xfrm>
          <a:prstGeom prst="rightBrace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05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03540-6ED0-22DB-39FD-5EE2E1328530}"/>
              </a:ext>
            </a:extLst>
          </p:cNvPr>
          <p:cNvSpPr txBox="1"/>
          <p:nvPr/>
        </p:nvSpPr>
        <p:spPr>
          <a:xfrm>
            <a:off x="1222075" y="1293962"/>
            <a:ext cx="4471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92D08A-C588-B5C9-B2E7-0EA6898DADD3}"/>
              </a:ext>
            </a:extLst>
          </p:cNvPr>
          <p:cNvSpPr txBox="1">
            <a:spLocks/>
          </p:cNvSpPr>
          <p:nvPr/>
        </p:nvSpPr>
        <p:spPr>
          <a:xfrm>
            <a:off x="569468" y="1131690"/>
            <a:ext cx="7833752" cy="7160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>
                <a:cs typeface="Arial"/>
              </a:rPr>
              <a:t>NOTION SPRINTS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A7E9E618-FE56-E045-6774-F1515928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5" y="1711053"/>
            <a:ext cx="9642336" cy="48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FCDB955-3A8A-3340-AC72-CAC784A8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908050"/>
            <a:ext cx="112141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57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C7CBF1D4-6010-4747-B130-D4B995A4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920750"/>
            <a:ext cx="11671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82DE1F-CA22-C95B-9E6E-B384296BA312}"/>
              </a:ext>
            </a:extLst>
          </p:cNvPr>
          <p:cNvSpPr/>
          <p:nvPr/>
        </p:nvSpPr>
        <p:spPr>
          <a:xfrm>
            <a:off x="155835" y="1565972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User Query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604156-54A2-2DBF-6045-C8B3AABE6C67}"/>
              </a:ext>
            </a:extLst>
          </p:cNvPr>
          <p:cNvSpPr/>
          <p:nvPr/>
        </p:nvSpPr>
        <p:spPr>
          <a:xfrm>
            <a:off x="155835" y="3106127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ea typeface="+mn-lt"/>
                <a:cs typeface="+mn-lt"/>
              </a:rPr>
              <a:t>Conversational Interface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0D2419-2D4F-9D23-941C-9C9580D92E2B}"/>
              </a:ext>
            </a:extLst>
          </p:cNvPr>
          <p:cNvSpPr/>
          <p:nvPr/>
        </p:nvSpPr>
        <p:spPr>
          <a:xfrm>
            <a:off x="2513902" y="2921152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Sentiment Detection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503464-9AE3-9B0B-EE1D-AD06CA92DE27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1062448" y="2589388"/>
            <a:ext cx="0" cy="516739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>
            <a:extLst>
              <a:ext uri="{FF2B5EF4-FFF2-40B4-BE49-F238E27FC236}">
                <a16:creationId xmlns:a16="http://schemas.microsoft.com/office/drawing/2014/main" id="{699B1068-416C-BD6B-A5D5-00B9339741BB}"/>
              </a:ext>
            </a:extLst>
          </p:cNvPr>
          <p:cNvSpPr/>
          <p:nvPr/>
        </p:nvSpPr>
        <p:spPr>
          <a:xfrm>
            <a:off x="1939635" y="1718194"/>
            <a:ext cx="600700" cy="3693255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7171118-F8A4-7519-484F-2C71E6C057D7}"/>
              </a:ext>
            </a:extLst>
          </p:cNvPr>
          <p:cNvSpPr/>
          <p:nvPr/>
        </p:nvSpPr>
        <p:spPr>
          <a:xfrm>
            <a:off x="2546286" y="4540255"/>
            <a:ext cx="1813226" cy="102341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Arial"/>
              </a:rPr>
              <a:t>Explicit or Implicit Feedback Extraction  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35CE9A4-A2BE-F303-D9A4-F11FFB355680}"/>
              </a:ext>
            </a:extLst>
          </p:cNvPr>
          <p:cNvSpPr/>
          <p:nvPr/>
        </p:nvSpPr>
        <p:spPr>
          <a:xfrm>
            <a:off x="4324135" y="1718193"/>
            <a:ext cx="498772" cy="3693255"/>
          </a:xfrm>
          <a:prstGeom prst="rightBrace">
            <a:avLst>
              <a:gd name="adj1" fmla="val 8333"/>
              <a:gd name="adj2" fmla="val 50320"/>
            </a:avLst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3832462-5CA8-4A07-9F7B-98DBE3985441}"/>
              </a:ext>
            </a:extLst>
          </p:cNvPr>
          <p:cNvSpPr/>
          <p:nvPr/>
        </p:nvSpPr>
        <p:spPr>
          <a:xfrm>
            <a:off x="2565060" y="1597495"/>
            <a:ext cx="1724317" cy="76062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Intent Identification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C326C5F-D826-EC87-3209-F82951DC3132}"/>
              </a:ext>
            </a:extLst>
          </p:cNvPr>
          <p:cNvSpPr/>
          <p:nvPr/>
        </p:nvSpPr>
        <p:spPr>
          <a:xfrm>
            <a:off x="6767348" y="3811911"/>
            <a:ext cx="1337574" cy="63679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IR Model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4E8838FE-990B-5A53-6FBC-04EF341FD09E}"/>
              </a:ext>
            </a:extLst>
          </p:cNvPr>
          <p:cNvSpPr/>
          <p:nvPr/>
        </p:nvSpPr>
        <p:spPr>
          <a:xfrm>
            <a:off x="6732516" y="5104822"/>
            <a:ext cx="1407238" cy="1459574"/>
          </a:xfrm>
          <a:prstGeom prst="can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cs typeface="Arial"/>
              </a:rPr>
              <a:t>Knowledge Base (Elasticsearch)</a:t>
            </a:r>
            <a:endParaRPr lang="en-US" dirty="0">
              <a:solidFill>
                <a:schemeClr val="tx1">
                  <a:lumMod val="50000"/>
                </a:schemeClr>
              </a:solidFill>
              <a:cs typeface="Arial" panose="020B060402020202020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0B28DF-403E-B5E0-9944-0D59F9B69FA3}"/>
              </a:ext>
            </a:extLst>
          </p:cNvPr>
          <p:cNvSpPr/>
          <p:nvPr/>
        </p:nvSpPr>
        <p:spPr>
          <a:xfrm>
            <a:off x="6767348" y="2752795"/>
            <a:ext cx="1284590" cy="76836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Chit Chat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Model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084ACEE-C856-E839-3F29-4F07A85F7C54}"/>
              </a:ext>
            </a:extLst>
          </p:cNvPr>
          <p:cNvSpPr/>
          <p:nvPr/>
        </p:nvSpPr>
        <p:spPr>
          <a:xfrm>
            <a:off x="8521688" y="2827979"/>
            <a:ext cx="1337574" cy="60780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Output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4724B02-D49E-3D26-D05C-ED949220777F}"/>
              </a:ext>
            </a:extLst>
          </p:cNvPr>
          <p:cNvSpPr/>
          <p:nvPr/>
        </p:nvSpPr>
        <p:spPr>
          <a:xfrm>
            <a:off x="4822907" y="3218898"/>
            <a:ext cx="1337574" cy="8120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Dialog Manager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E3AFDBFD-221E-647C-9D0E-756494236A28}"/>
              </a:ext>
            </a:extLst>
          </p:cNvPr>
          <p:cNvSpPr/>
          <p:nvPr/>
        </p:nvSpPr>
        <p:spPr>
          <a:xfrm>
            <a:off x="6480427" y="3131883"/>
            <a:ext cx="240658" cy="1008911"/>
          </a:xfrm>
          <a:prstGeom prst="leftBrac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21F3B2-4A0F-E11C-B3C5-51913D1438B6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>
            <a:off x="7436135" y="4448710"/>
            <a:ext cx="0" cy="656112"/>
          </a:xfrm>
          <a:prstGeom prst="straightConnector1">
            <a:avLst/>
          </a:prstGeom>
          <a:ln w="9525" cap="flat" cmpd="sng" algn="ctr">
            <a:solidFill>
              <a:schemeClr val="tx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F7A38F-863A-2CDB-13FE-11CC5D551FD6}"/>
              </a:ext>
            </a:extLst>
          </p:cNvPr>
          <p:cNvCxnSpPr>
            <a:cxnSpLocks/>
          </p:cNvCxnSpPr>
          <p:nvPr/>
        </p:nvCxnSpPr>
        <p:spPr>
          <a:xfrm>
            <a:off x="5770619" y="3617835"/>
            <a:ext cx="768388" cy="707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35">
            <a:extLst>
              <a:ext uri="{FF2B5EF4-FFF2-40B4-BE49-F238E27FC236}">
                <a16:creationId xmlns:a16="http://schemas.microsoft.com/office/drawing/2014/main" id="{5ECDA13D-9D8A-953A-3E08-B5964FBBD6B1}"/>
              </a:ext>
            </a:extLst>
          </p:cNvPr>
          <p:cNvSpPr/>
          <p:nvPr/>
        </p:nvSpPr>
        <p:spPr>
          <a:xfrm>
            <a:off x="8574672" y="3777588"/>
            <a:ext cx="1337574" cy="726411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Re-Ranking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D0DED5-4BAE-5D40-ACB5-840889C53B28}"/>
              </a:ext>
            </a:extLst>
          </p:cNvPr>
          <p:cNvCxnSpPr>
            <a:cxnSpLocks/>
            <a:stCxn id="29" idx="3"/>
            <a:endCxn id="169" idx="1"/>
          </p:cNvCxnSpPr>
          <p:nvPr/>
        </p:nvCxnSpPr>
        <p:spPr>
          <a:xfrm>
            <a:off x="8104922" y="4130311"/>
            <a:ext cx="469750" cy="10483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35">
            <a:extLst>
              <a:ext uri="{FF2B5EF4-FFF2-40B4-BE49-F238E27FC236}">
                <a16:creationId xmlns:a16="http://schemas.microsoft.com/office/drawing/2014/main" id="{3AA50662-FA72-4D41-BC83-D0D8AD4FB322}"/>
              </a:ext>
            </a:extLst>
          </p:cNvPr>
          <p:cNvSpPr/>
          <p:nvPr/>
        </p:nvSpPr>
        <p:spPr>
          <a:xfrm>
            <a:off x="10334510" y="3777587"/>
            <a:ext cx="1449947" cy="7264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Generative Model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5195D4-F662-1741-B4EB-6E2AA2C6428F}"/>
              </a:ext>
            </a:extLst>
          </p:cNvPr>
          <p:cNvCxnSpPr>
            <a:stCxn id="169" idx="3"/>
            <a:endCxn id="64" idx="1"/>
          </p:cNvCxnSpPr>
          <p:nvPr/>
        </p:nvCxnSpPr>
        <p:spPr>
          <a:xfrm flipV="1">
            <a:off x="9912246" y="4140793"/>
            <a:ext cx="422264" cy="1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4812750-9B7E-9A4C-8DA1-E6EC4DEA2A5E}"/>
              </a:ext>
            </a:extLst>
          </p:cNvPr>
          <p:cNvCxnSpPr>
            <a:cxnSpLocks/>
            <a:stCxn id="32" idx="3"/>
            <a:endCxn id="37" idx="1"/>
          </p:cNvCxnSpPr>
          <p:nvPr/>
        </p:nvCxnSpPr>
        <p:spPr>
          <a:xfrm flipV="1">
            <a:off x="8051938" y="3131883"/>
            <a:ext cx="469750" cy="509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7BB9834-A139-9845-A207-F5744EE0F354}"/>
              </a:ext>
            </a:extLst>
          </p:cNvPr>
          <p:cNvCxnSpPr>
            <a:stCxn id="64" idx="0"/>
            <a:endCxn id="37" idx="3"/>
          </p:cNvCxnSpPr>
          <p:nvPr/>
        </p:nvCxnSpPr>
        <p:spPr>
          <a:xfrm rot="16200000" flipV="1">
            <a:off x="10136521" y="2854624"/>
            <a:ext cx="645704" cy="1200222"/>
          </a:xfrm>
          <a:prstGeom prst="bentConnector2">
            <a:avLst/>
          </a:prstGeom>
          <a:ln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17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2189263"/>
            <a:ext cx="8400913" cy="3790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>
                <a:latin typeface="Arial"/>
                <a:cs typeface="Arial"/>
              </a:rPr>
              <a:t>Develop conversational system for open-domain chit-chat and topical conversations</a:t>
            </a:r>
            <a:endParaRPr lang="en-US">
              <a:cs typeface="Arial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>
                <a:latin typeface="Arial"/>
                <a:cs typeface="Arial"/>
              </a:rPr>
              <a:t>Receive user queries, generate appropriate responses based on context, which can include opinions, facts and general conversations</a:t>
            </a:r>
            <a:endParaRPr lang="en-US"/>
          </a:p>
          <a:p>
            <a:pPr marL="342900" indent="-342900">
              <a:buFont typeface="Wingdings" pitchFamily="2" charset="2"/>
              <a:buChar char="v"/>
            </a:pPr>
            <a:r>
              <a:rPr lang="en-US" sz="2000">
                <a:latin typeface="Arial"/>
                <a:cs typeface="Arial"/>
              </a:rPr>
              <a:t>Implement dialogue manager selects which response generator to be prioritized.</a:t>
            </a:r>
            <a:endParaRPr lang="en-US" sz="2000"/>
          </a:p>
          <a:p>
            <a:pPr marL="342900" indent="-342900">
              <a:buFont typeface="Wingdings" pitchFamily="2" charset="2"/>
              <a:buChar char="v"/>
            </a:pPr>
            <a:r>
              <a:rPr lang="en-US" sz="2000">
                <a:latin typeface="Arial"/>
                <a:cs typeface="Arial"/>
              </a:rPr>
              <a:t>System should understand user emotions and respond with empathy.</a:t>
            </a:r>
            <a:endParaRPr lang="en-US" sz="2000"/>
          </a:p>
          <a:p>
            <a:endParaRPr lang="en-US" sz="2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593087"/>
          </a:xfrm>
        </p:spPr>
        <p:txBody>
          <a:bodyPr/>
          <a:lstStyle/>
          <a:p>
            <a:r>
              <a:rPr lang="en-US"/>
              <a:t>Summarizing 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1009827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2387600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Literature Review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7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1981207"/>
            <a:ext cx="10544845" cy="42543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,Sans-Serif" pitchFamily="2" charset="2"/>
              <a:buChar char="v"/>
            </a:pPr>
            <a:r>
              <a:rPr lang="en-US" sz="2000" b="1" dirty="0">
                <a:latin typeface="Arial"/>
                <a:cs typeface="Arial"/>
              </a:rPr>
              <a:t>Proto </a:t>
            </a:r>
            <a:r>
              <a:rPr lang="en-US" sz="2000" dirty="0">
                <a:latin typeface="Arial"/>
                <a:cs typeface="Arial"/>
              </a:rPr>
              <a:t>uses a transformer-based model for language modeling, a BERT-based model for response selection, and a knowledge grounding model that leverages external knowledge sources.</a:t>
            </a:r>
            <a:endParaRPr lang="en-US" sz="20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,Sans-Serif" pitchFamily="2" charset="2"/>
              <a:buChar char="v"/>
            </a:pPr>
            <a:r>
              <a:rPr lang="en-US" sz="2000" b="1" dirty="0" err="1">
                <a:latin typeface="Arial"/>
                <a:cs typeface="Arial"/>
              </a:rPr>
              <a:t>TransferTransfo</a:t>
            </a:r>
            <a:r>
              <a:rPr lang="en-US" sz="2000" dirty="0">
                <a:latin typeface="Arial"/>
                <a:cs typeface="Arial"/>
              </a:rPr>
              <a:t> is generative data-driven dialogue system utilizes transfer learning and a high-capacity Transformer model for fine-tuning, with a multi-task objective that combines unsupervised prediction tasks. 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,Sans-Serif" pitchFamily="2" charset="2"/>
              <a:buChar char="v"/>
            </a:pPr>
            <a:r>
              <a:rPr lang="en-US" sz="2000" b="1" dirty="0" err="1">
                <a:latin typeface="Arial"/>
                <a:cs typeface="Arial"/>
              </a:rPr>
              <a:t>ChatGPT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incorporates a reinforcement learning component that allows the model to learn from feedback provided by the human during a conversation and adapt its responses accordingly. This enables the model to improve its performance over time and provide more relevant and accurate responses to the user. </a:t>
            </a:r>
            <a:br>
              <a:rPr lang="en-US" sz="2000" dirty="0">
                <a:latin typeface="Arial"/>
                <a:cs typeface="Arial"/>
              </a:rPr>
            </a:br>
            <a:br>
              <a:rPr lang="en-US" sz="2000" dirty="0">
                <a:latin typeface="Arial"/>
                <a:cs typeface="Arial"/>
              </a:rPr>
            </a:br>
            <a:endParaRPr lang="en-US" sz="2000" dirty="0"/>
          </a:p>
          <a:p>
            <a:pPr>
              <a:buFont typeface="Arial" pitchFamily="2" charset="2"/>
              <a:buChar char="•"/>
            </a:pPr>
            <a:endParaRPr lang="en-US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97FE623-667C-270C-4B0F-BC724DBE47FD}"/>
              </a:ext>
            </a:extLst>
          </p:cNvPr>
          <p:cNvSpPr txBox="1">
            <a:spLocks/>
          </p:cNvSpPr>
          <p:nvPr/>
        </p:nvSpPr>
        <p:spPr>
          <a:xfrm>
            <a:off x="566928" y="1316736"/>
            <a:ext cx="10515600" cy="59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/>
              <a:t>Existing Systems and Research</a:t>
            </a:r>
          </a:p>
        </p:txBody>
      </p:sp>
    </p:spTree>
    <p:extLst>
      <p:ext uri="{BB962C8B-B14F-4D97-AF65-F5344CB8AC3E}">
        <p14:creationId xmlns:p14="http://schemas.microsoft.com/office/powerpoint/2010/main" val="36662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69467" y="1981207"/>
            <a:ext cx="10544845" cy="42543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anose="020B0604020202020204" pitchFamily="34" charset="0"/>
              <a:buChar char="v"/>
            </a:pPr>
            <a:r>
              <a:rPr lang="en-US" sz="2000" b="1" dirty="0" err="1">
                <a:latin typeface="Arial"/>
                <a:cs typeface="Arial"/>
              </a:rPr>
              <a:t>Alquist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introduced multi-level dialogue management with a hierarchical structure to handle complex conversations with multiple sub-topics and subtasks. The bot uses a flexible response generation pipeline with a combination of template-based responses and generative language models to provide natural and diverse responses to user queries.</a:t>
            </a:r>
            <a:endParaRPr lang="en-US" sz="2000" dirty="0"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anose="020B0604020202020204" pitchFamily="34" charset="0"/>
              <a:buChar char="v"/>
            </a:pP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anose="020B0604020202020204" pitchFamily="34" charset="0"/>
              <a:buChar char="v"/>
            </a:pPr>
            <a:r>
              <a:rPr lang="en-US" sz="2000" b="1" dirty="0">
                <a:latin typeface="Arial"/>
                <a:cs typeface="Arial"/>
              </a:rPr>
              <a:t>Chirpy Cardinal</a:t>
            </a:r>
            <a:r>
              <a:rPr lang="en-US" sz="2000" dirty="0">
                <a:latin typeface="Arial"/>
                <a:cs typeface="Arial"/>
              </a:rPr>
              <a:t> introduced a new approach to dialogue management, called "Digression-Driven Dialogue Management," which allows the social Bot to handle conversational digressions and bring the conversation back to the main topic smoothly.</a:t>
            </a:r>
            <a:br>
              <a:rPr lang="en-US" sz="2000" dirty="0">
                <a:latin typeface="Arial"/>
                <a:cs typeface="Arial"/>
              </a:rPr>
            </a:b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90000"/>
              </a:lnSpc>
              <a:spcBef>
                <a:spcPct val="0"/>
              </a:spcBef>
              <a:buFont typeface="Wingdings" panose="020B0604020202020204" pitchFamily="34" charset="0"/>
              <a:buChar char="v"/>
            </a:pPr>
            <a:r>
              <a:rPr lang="en-US" sz="2000" b="1" dirty="0">
                <a:latin typeface="Arial"/>
                <a:cs typeface="Arial"/>
              </a:rPr>
              <a:t>Emotion-Aware Transformer Encoder for Empathetic Dialogue Generation</a:t>
            </a:r>
            <a:r>
              <a:rPr lang="en-US" sz="2000" dirty="0">
                <a:latin typeface="Arial"/>
                <a:cs typeface="Arial"/>
              </a:rPr>
              <a:t>, the emotional state of the conversational partner is encoded as a vector and added to the input sequence. This allows the model to generate more empathetic responses that take into account the emotional state of the conversational partner.</a:t>
            </a:r>
          </a:p>
          <a:p>
            <a:pPr>
              <a:buFont typeface="Arial" pitchFamily="2" charset="2"/>
              <a:buChar char="•"/>
            </a:pPr>
            <a:endParaRPr lang="en-US" sz="20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97FE623-667C-270C-4B0F-BC724DBE47FD}"/>
              </a:ext>
            </a:extLst>
          </p:cNvPr>
          <p:cNvSpPr txBox="1">
            <a:spLocks/>
          </p:cNvSpPr>
          <p:nvPr/>
        </p:nvSpPr>
        <p:spPr>
          <a:xfrm>
            <a:off x="566928" y="1316736"/>
            <a:ext cx="10515600" cy="5930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/>
              <a:t>Existing Systems and Research</a:t>
            </a:r>
          </a:p>
        </p:txBody>
      </p:sp>
    </p:spTree>
    <p:extLst>
      <p:ext uri="{BB962C8B-B14F-4D97-AF65-F5344CB8AC3E}">
        <p14:creationId xmlns:p14="http://schemas.microsoft.com/office/powerpoint/2010/main" val="370478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529" y="2520809"/>
            <a:ext cx="6911475" cy="1593403"/>
          </a:xfrm>
        </p:spPr>
        <p:txBody>
          <a:bodyPr/>
          <a:lstStyle/>
          <a:p>
            <a:r>
              <a:rPr lang="en-US" sz="4000">
                <a:latin typeface="Arial"/>
                <a:cs typeface="Arial"/>
              </a:rPr>
              <a:t>Dataset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835132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"/>
          <p:cNvSpPr txBox="1">
            <a:spLocks/>
          </p:cNvSpPr>
          <p:nvPr/>
        </p:nvSpPr>
        <p:spPr>
          <a:xfrm>
            <a:off x="566928" y="2185416"/>
            <a:ext cx="7281672" cy="1244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endParaRPr lang="en-US" sz="1800" spc="-50">
              <a:solidFill>
                <a:srgbClr val="828383"/>
              </a:solidFill>
            </a:endParaRPr>
          </a:p>
        </p:txBody>
      </p:sp>
      <p:sp>
        <p:nvSpPr>
          <p:cNvPr id="59" name="Title 4"/>
          <p:cNvSpPr txBox="1">
            <a:spLocks/>
          </p:cNvSpPr>
          <p:nvPr/>
        </p:nvSpPr>
        <p:spPr>
          <a:xfrm>
            <a:off x="569468" y="1131690"/>
            <a:ext cx="7833752" cy="71608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>
                <a:cs typeface="Arial"/>
              </a:rPr>
              <a:t>Standard Datasets for Empathic Bots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303CAB-2205-9A40-B9D0-643D4DB9F858}"/>
              </a:ext>
            </a:extLst>
          </p:cNvPr>
          <p:cNvSpPr/>
          <p:nvPr/>
        </p:nvSpPr>
        <p:spPr>
          <a:xfrm>
            <a:off x="467558" y="1779157"/>
            <a:ext cx="10909973" cy="480131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>
                <a:ea typeface="+mn-lt"/>
                <a:cs typeface="+mn-lt"/>
              </a:rPr>
              <a:t> </a:t>
            </a:r>
            <a:r>
              <a:rPr lang="en-US" sz="2400" b="1">
                <a:ea typeface="+mn-lt"/>
                <a:cs typeface="+mn-lt"/>
              </a:rPr>
              <a:t>Empathetic Dialogues (ED) dataset</a:t>
            </a:r>
            <a:r>
              <a:rPr lang="en-US" sz="2400">
                <a:latin typeface="Arial"/>
                <a:cs typeface="Arial"/>
              </a:rPr>
              <a:t> introduces a new benchmark and dataset for evaluating open-domain conversational AI models on their ability to generate empathetic responses. </a:t>
            </a:r>
            <a:br>
              <a:rPr lang="en-US" sz="2400">
                <a:latin typeface="Arial"/>
                <a:cs typeface="Arial"/>
              </a:rPr>
            </a:br>
            <a:endParaRPr lang="en-US"/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 b="1">
                <a:ea typeface="+mn-lt"/>
                <a:cs typeface="+mn-lt"/>
              </a:rPr>
              <a:t>BYU-PCCL chit-chat dataset</a:t>
            </a:r>
            <a:r>
              <a:rPr lang="en-US" sz="2400">
                <a:ea typeface="+mn-lt"/>
                <a:cs typeface="+mn-lt"/>
              </a:rPr>
              <a:t> contains a vast amount(1.4 million messages) of conversational exchanges between real humans.</a:t>
            </a:r>
          </a:p>
          <a:p>
            <a:pPr>
              <a:buClr>
                <a:srgbClr val="005BBB"/>
              </a:buClr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 b="1" err="1">
                <a:ea typeface="+mn-lt"/>
                <a:cs typeface="+mn-lt"/>
              </a:rPr>
              <a:t>SimpleWiki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/>
              <a:t>is an online encyclopedia that provides a more accessible version of the content found on the regular English Wikipedia.</a:t>
            </a:r>
            <a:endParaRPr lang="en-US" sz="2400">
              <a:cs typeface="Arial"/>
            </a:endParaRPr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endParaRPr lang="en-US" sz="2400">
              <a:ea typeface="+mn-lt"/>
              <a:cs typeface="+mn-lt"/>
            </a:endParaRPr>
          </a:p>
          <a:p>
            <a:pPr marL="342900" indent="-342900">
              <a:buClr>
                <a:srgbClr val="005BBB"/>
              </a:buClr>
              <a:buFont typeface="Wingdings" pitchFamily="2" charset="2"/>
              <a:buChar char="v"/>
            </a:pPr>
            <a:r>
              <a:rPr lang="en-US" sz="2400">
                <a:ea typeface="+mn-lt"/>
                <a:cs typeface="+mn-lt"/>
              </a:rPr>
              <a:t>Using </a:t>
            </a:r>
            <a:r>
              <a:rPr lang="en-US" sz="2400" b="1">
                <a:ea typeface="+mn-lt"/>
                <a:cs typeface="+mn-lt"/>
              </a:rPr>
              <a:t>Reddit push shift API t</a:t>
            </a:r>
            <a:r>
              <a:rPr lang="en-US" sz="2400">
                <a:ea typeface="+mn-lt"/>
                <a:cs typeface="+mn-lt"/>
              </a:rPr>
              <a:t>o scrap topic-level dataset which comprises post-comment pairs from Politics, Environment, Technology, Healthcare, and Education.</a:t>
            </a:r>
          </a:p>
        </p:txBody>
      </p:sp>
    </p:spTree>
    <p:extLst>
      <p:ext uri="{BB962C8B-B14F-4D97-AF65-F5344CB8AC3E}">
        <p14:creationId xmlns:p14="http://schemas.microsoft.com/office/powerpoint/2010/main" val="219952184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516</Words>
  <Application>Microsoft Macintosh PowerPoint</Application>
  <PresentationFormat>Widescreen</PresentationFormat>
  <Paragraphs>163</Paragraphs>
  <Slides>37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Georgia</vt:lpstr>
      <vt:lpstr>LucidaGrande</vt:lpstr>
      <vt:lpstr>Wingdings</vt:lpstr>
      <vt:lpstr>Wingdings,Sans-Serif</vt:lpstr>
      <vt:lpstr>UB Powerpoint Template</vt:lpstr>
      <vt:lpstr>Babble-go Topic-Based Empathic Chatbot</vt:lpstr>
      <vt:lpstr>Topics for Discussion</vt:lpstr>
      <vt:lpstr>Problem Statement</vt:lpstr>
      <vt:lpstr>Summarizing Project Objectives</vt:lpstr>
      <vt:lpstr>Literature Review </vt:lpstr>
      <vt:lpstr>PowerPoint Presentation</vt:lpstr>
      <vt:lpstr>PowerPoint Presentation</vt:lpstr>
      <vt:lpstr>Dataset</vt:lpstr>
      <vt:lpstr>PowerPoint Presentation</vt:lpstr>
      <vt:lpstr>PowerPoint Presentation</vt:lpstr>
      <vt:lpstr>System Architecture </vt:lpstr>
      <vt:lpstr>PowerPoint Presentation</vt:lpstr>
      <vt:lpstr>BabbleGo System Architecture</vt:lpstr>
      <vt:lpstr>Wiki Bot Design Architecture</vt:lpstr>
      <vt:lpstr>Evaluation Metric</vt:lpstr>
      <vt:lpstr>Summarizing, Evaluation Metrics</vt:lpstr>
      <vt:lpstr>Evaluation Results</vt:lpstr>
      <vt:lpstr>Test runs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Plan &amp; Timeline</vt:lpstr>
      <vt:lpstr>PowerPoint Presentation</vt:lpstr>
      <vt:lpstr>PowerPoint Presentation</vt:lpstr>
      <vt:lpstr>    THANK YOU     Any Questions?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. Kajol</cp:lastModifiedBy>
  <cp:revision>1</cp:revision>
  <cp:lastPrinted>2016-07-18T17:32:49Z</cp:lastPrinted>
  <dcterms:created xsi:type="dcterms:W3CDTF">2016-06-28T14:05:07Z</dcterms:created>
  <dcterms:modified xsi:type="dcterms:W3CDTF">2023-05-14T20:13:59Z</dcterms:modified>
  <cp:category/>
</cp:coreProperties>
</file>